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82" r:id="rId3"/>
    <p:sldId id="265" r:id="rId4"/>
    <p:sldId id="257" r:id="rId5"/>
    <p:sldId id="258" r:id="rId6"/>
    <p:sldId id="261" r:id="rId7"/>
    <p:sldId id="262" r:id="rId8"/>
    <p:sldId id="266" r:id="rId9"/>
    <p:sldId id="281" r:id="rId10"/>
    <p:sldId id="277" r:id="rId11"/>
  </p:sldIdLst>
  <p:sldSz cx="6858000" cy="9144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7D6E3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50E2322-B558-4697-B540-497FF66F2CE4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CBA129E-1F32-42EE-9781-3DB64BCFB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05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A129E-1F32-42EE-9781-3DB64BCFBC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0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1375" y="768350"/>
            <a:ext cx="2876550" cy="3836988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40909" y="9189830"/>
            <a:ext cx="7289929" cy="9992962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2421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5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0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54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4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84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2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76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0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2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45E4-59F2-47F1-843F-C718616D419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47C0-F344-4BCA-8C29-A79F937AE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1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.bp.blogspot.com/-hlAZOugGLBk/UZSsboqlU5I/AAAAAAAASz0/Y8-74hTqWME/s800/ojiisan_bed.p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4.bp.blogspot.com/-todHdjPAtuU/VOsJ9SN3waI/AAAAAAAArvw/zNz_9QgLATY/s800/kaigo_oya.png" TargetMode="External"/><Relationship Id="rId7" Type="http://schemas.openxmlformats.org/officeDocument/2006/relationships/hyperlink" Target="http://2.bp.blogspot.com/-PuFobt8SRQk/UZ2U5_rCMCI/AAAAAAAATpo/CyLwoTY1Qa8/s800/haisy_chiryo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4.bp.blogspot.com/-QhV91eEE8ms/UZ2U537QLOI/AAAAAAAATpk/n5gGu_PitTY/s800/haisya.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://4.bp.blogspot.com/-QhV91eEE8ms/UZ2U537QLOI/AAAAAAAATpk/n5gGu_PitTY/s800/haisy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-todHdjPAtuU/VOsJ9SN3waI/AAAAAAAArvw/zNz_9QgLATY/s800/kaigo_oya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2.bp.blogspot.com/-PuFobt8SRQk/UZ2U5_rCMCI/AAAAAAAATpo/CyLwoTY1Qa8/s800/haisy_chiryo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62774" y="5682036"/>
            <a:ext cx="6097661" cy="3312000"/>
          </a:xfrm>
          <a:prstGeom prst="roundRect">
            <a:avLst>
              <a:gd name="adj" fmla="val 99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目的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通院困難な在宅寝たきりの者に対し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、歯科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医師による訪問歯科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健康診査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を行うとともに、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必要かつ可能な者については、</a:t>
            </a:r>
            <a:r>
              <a:rPr lang="ja-JP" altLang="en-US" sz="2000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 panose="020B0604030504040204" pitchFamily="50" charset="-128"/>
              </a:rPr>
              <a:t>訪問歯科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 panose="020B0604030504040204" pitchFamily="50" charset="-128"/>
              </a:rPr>
              <a:t>診療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の実施を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支援促進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する</a:t>
            </a:r>
            <a:endParaRPr lang="en-US" altLang="ja-JP" sz="2000" dirty="0" smtClean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lvl="0" indent="-285750">
              <a:buFontTx/>
              <a:buChar char="※"/>
            </a:pPr>
            <a:r>
              <a:rPr lang="ja-JP" altLang="en-US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広島市</a:t>
            </a:r>
            <a:r>
              <a:rPr lang="ja-JP" altLang="en-US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歯科医療福祉対策協議会から</a:t>
            </a:r>
            <a:r>
              <a:rPr lang="en-US" altLang="ja-JP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b="1" u="sng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ポータブルユニットの貸出</a:t>
            </a:r>
            <a:r>
              <a:rPr lang="ja-JP" altLang="en-US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</a:t>
            </a:r>
            <a:r>
              <a:rPr lang="ja-JP" altLang="en-US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可能</a:t>
            </a:r>
            <a:endParaRPr lang="en-US" altLang="ja-JP" dirty="0" smtClean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solidFill>
                  <a:prstClr val="black"/>
                </a:solidFill>
              </a:rPr>
              <a:t>口腔</a:t>
            </a:r>
            <a:r>
              <a:rPr lang="ja-JP" altLang="en-US" sz="2000" dirty="0">
                <a:solidFill>
                  <a:prstClr val="black"/>
                </a:solidFill>
              </a:rPr>
              <a:t>の健康と咀嚼機能を改善させることにより、全身の健康の保持増進を</a:t>
            </a:r>
            <a:r>
              <a:rPr lang="ja-JP" altLang="en-US" sz="2000" dirty="0" smtClean="0">
                <a:solidFill>
                  <a:prstClr val="black"/>
                </a:solidFill>
              </a:rPr>
              <a:t>図る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62775" y="1909273"/>
            <a:ext cx="6097661" cy="2016000"/>
          </a:xfrm>
          <a:prstGeom prst="roundRect">
            <a:avLst>
              <a:gd name="adj" fmla="val 7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対象者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ja-JP" altLang="en-US" sz="2000" b="1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広島市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に居住地を有し、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在宅で寝たきり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状態</a:t>
            </a:r>
            <a:endParaRPr lang="en-US" altLang="ja-JP" sz="2000" b="1" dirty="0" smtClean="0">
              <a:solidFill>
                <a:srgbClr val="C0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lvl="0"/>
            <a:r>
              <a:rPr lang="en-US" altLang="ja-JP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あるため歯科医院に通院できない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者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在宅の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障害者（児）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も含む）</a:t>
            </a:r>
            <a:endParaRPr lang="en-US" altLang="ja-JP" sz="2000" dirty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ja-JP" altLang="en-US" sz="2000" b="1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本人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又は家族から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訪問歯科健康診査の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依頼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</a:t>
            </a:r>
            <a:endParaRPr lang="en-US" altLang="ja-JP" sz="2000" b="1" dirty="0" smtClean="0">
              <a:solidFill>
                <a:srgbClr val="C0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lvl="0"/>
            <a:r>
              <a:rPr lang="en-US" altLang="ja-JP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あった者</a:t>
            </a:r>
            <a:endParaRPr lang="en-US" altLang="ja-JP" sz="2000" b="1" dirty="0" smtClean="0">
              <a:solidFill>
                <a:srgbClr val="C0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45334" y="31804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在宅訪問歯科健診・診療事業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6554" y="801508"/>
            <a:ext cx="3847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広島市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からの委託を</a:t>
            </a:r>
            <a:r>
              <a:rPr lang="ja-JP" altLang="en-US" sz="20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受けた</a:t>
            </a:r>
            <a:endParaRPr lang="en-US" altLang="ja-JP" sz="20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広島市</a:t>
            </a:r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歯科医療福祉対策協議会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</a:t>
            </a:r>
            <a:r>
              <a:rPr lang="ja-JP" altLang="en-US" sz="20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実施する事業です</a:t>
            </a:r>
            <a:endParaRPr lang="ja-JP" altLang="en-US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26" name="Picture 2" descr="介護のイラスト「ベッドに寝るおじいさん」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17" y="725048"/>
            <a:ext cx="1584000" cy="15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347226" y="4114383"/>
            <a:ext cx="6097661" cy="1368000"/>
          </a:xfrm>
          <a:prstGeom prst="roundRect">
            <a:avLst>
              <a:gd name="adj" fmla="val 131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実施者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endParaRPr lang="en-US" altLang="ja-JP" sz="2000" dirty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広島市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歯科医療福祉対策協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議会の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会員のうち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endParaRPr lang="en-US" altLang="ja-JP" sz="2000" dirty="0" smtClean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lvl="0"/>
            <a:r>
              <a:rPr lang="en-US" altLang="ja-JP" sz="2000" b="1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2000" b="1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協力</a:t>
            </a:r>
            <a:r>
              <a:rPr lang="ja-JP" altLang="en-US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歯科医として登録している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者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健診及び</a:t>
            </a:r>
            <a:endParaRPr lang="en-US" altLang="ja-JP" sz="2000" b="1" dirty="0" smtClean="0">
              <a:solidFill>
                <a:srgbClr val="C0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lvl="0"/>
            <a:r>
              <a:rPr lang="en-US" altLang="ja-JP" sz="2000" b="1" dirty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</a:t>
            </a:r>
            <a:r>
              <a:rPr lang="ja-JP" altLang="en-US" sz="2000" b="1" dirty="0" smtClean="0">
                <a:solidFill>
                  <a:srgbClr val="C0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診療の全て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を実施する</a:t>
            </a:r>
            <a:endParaRPr lang="ja-JP" altLang="en-US" sz="2000" dirty="0" smtClean="0">
              <a:solidFill>
                <a:prstClr val="black"/>
              </a:solidFill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8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横巻き 21"/>
          <p:cNvSpPr/>
          <p:nvPr/>
        </p:nvSpPr>
        <p:spPr>
          <a:xfrm>
            <a:off x="163816" y="99390"/>
            <a:ext cx="6547117" cy="139674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b="1" dirty="0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在宅訪問歯科健診・診療事業運用</a:t>
            </a:r>
            <a:r>
              <a:rPr lang="ja-JP" altLang="en-US" sz="2800" b="1" cap="all" dirty="0">
                <a:ln w="0"/>
                <a:solidFill>
                  <a:prstClr val="black"/>
                </a:solidFill>
                <a:effectLst>
                  <a:reflection blurRad="12700" endPos="0" dist="5000" dir="5400000" sy="-100000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2800" b="1" cap="all" dirty="0">
              <a:ln w="0"/>
              <a:solidFill>
                <a:prstClr val="black"/>
              </a:solidFill>
              <a:effectLst>
                <a:reflection blurRad="12700" endPos="0" dist="5000" dir="5400000" sy="-100000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en-US" altLang="ja-JP" sz="2800" b="1" cap="all" dirty="0">
                <a:ln w="0">
                  <a:noFill/>
                </a:ln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800" b="1" cap="all" dirty="0">
                <a:ln w="0">
                  <a:noFill/>
                </a:ln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確認事項・変更点</a:t>
            </a:r>
            <a:r>
              <a:rPr lang="en-US" altLang="ja-JP" sz="2800" b="1" cap="all" dirty="0" smtClean="0">
                <a:ln w="0">
                  <a:noFill/>
                </a:ln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endParaRPr lang="ja-JP" altLang="en-US" sz="2800" dirty="0">
              <a:ln w="0">
                <a:noFill/>
              </a:ln>
              <a:solidFill>
                <a:srgbClr val="C0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3816" y="1932637"/>
            <a:ext cx="4818157" cy="695800"/>
            <a:chOff x="178730" y="381616"/>
            <a:chExt cx="4818157" cy="695800"/>
          </a:xfrm>
        </p:grpSpPr>
        <p:sp>
          <p:nvSpPr>
            <p:cNvPr id="3" name="正方形/長方形 2"/>
            <p:cNvSpPr/>
            <p:nvPr/>
          </p:nvSpPr>
          <p:spPr>
            <a:xfrm>
              <a:off x="657237" y="708084"/>
              <a:ext cx="4339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実施回数は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、一患者につき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年度内</a:t>
              </a:r>
              <a:r>
                <a:rPr lang="ja-JP" altLang="en-US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に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１回</a:t>
              </a:r>
              <a:endParaRPr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78730" y="381616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訪問歯科健康診査</a:t>
              </a:r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endPara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63816" y="3034544"/>
            <a:ext cx="6547117" cy="1255113"/>
            <a:chOff x="178730" y="1109032"/>
            <a:chExt cx="6547117" cy="1255113"/>
          </a:xfrm>
        </p:grpSpPr>
        <p:sp>
          <p:nvSpPr>
            <p:cNvPr id="7" name="正方形/長方形 6"/>
            <p:cNvSpPr/>
            <p:nvPr/>
          </p:nvSpPr>
          <p:spPr>
            <a:xfrm>
              <a:off x="178730" y="1109032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協力歯科医</a:t>
              </a:r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57237" y="1440815"/>
              <a:ext cx="60686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広島市</a:t>
              </a:r>
              <a:r>
                <a:rPr lang="ja-JP" altLang="en-US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歯科医療福祉対策協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議会（広島市、安佐、佐伯、安芸の４地区歯科医師会で構成）の会員</a:t>
              </a:r>
              <a:r>
                <a:rPr lang="ja-JP" altLang="en-US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で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、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協力</a:t>
              </a:r>
              <a:r>
                <a:rPr lang="ja-JP" altLang="en-US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歯科医として登録している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者</a:t>
              </a:r>
              <a:endParaRPr lang="en-US" altLang="ja-JP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63816" y="6522548"/>
            <a:ext cx="6547117" cy="2083948"/>
            <a:chOff x="163816" y="5552176"/>
            <a:chExt cx="6547117" cy="2083948"/>
          </a:xfrm>
        </p:grpSpPr>
        <p:sp>
          <p:nvSpPr>
            <p:cNvPr id="16" name="正方形/長方形 15"/>
            <p:cNvSpPr/>
            <p:nvPr/>
          </p:nvSpPr>
          <p:spPr>
            <a:xfrm>
              <a:off x="279919" y="5881798"/>
              <a:ext cx="64310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協力歯科医は、訪問歯科健康診査を行ったときはその</a:t>
              </a:r>
              <a:r>
                <a:rPr lang="en-US" altLang="ja-JP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/>
              </a:r>
              <a:br>
                <a:rPr lang="en-US" altLang="ja-JP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</a:br>
              <a:r>
                <a:rPr lang="en-US" altLang="ja-JP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度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報告書を協議会へ提出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する。また、年度末（件数が多</a:t>
              </a:r>
              <a:r>
                <a:rPr lang="en-US" altLang="ja-JP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/>
              </a:r>
              <a:br>
                <a:rPr lang="en-US" altLang="ja-JP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</a:br>
              <a:r>
                <a:rPr lang="en-US" altLang="ja-JP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い場合は半期ごと）には１年度中の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訪問歯科健診・診療</a:t>
              </a:r>
              <a:r>
                <a:rPr lang="en-US" altLang="ja-JP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/>
              </a:r>
              <a:br>
                <a:rPr lang="en-US" altLang="ja-JP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</a:br>
              <a:r>
                <a:rPr lang="en-US" altLang="ja-JP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実施した全ての回数等を報告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する</a:t>
              </a:r>
              <a:endParaRPr lang="en-US" altLang="ja-JP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b="1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依頼書</a:t>
              </a:r>
              <a:r>
                <a:rPr lang="ja-JP" altLang="en-US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と報告書がセット</a:t>
              </a:r>
              <a:r>
                <a:rPr lang="ja-JP" altLang="en-US" dirty="0">
                  <a:solidFill>
                    <a:prstClr val="black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になる</a:t>
              </a:r>
              <a:r>
                <a:rPr lang="ja-JP" altLang="en-US" dirty="0" smtClean="0">
                  <a:solidFill>
                    <a:prstClr val="black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事が必要</a:t>
              </a:r>
              <a:r>
                <a:rPr lang="en-US" altLang="ja-JP" dirty="0" smtClean="0">
                  <a:solidFill>
                    <a:prstClr val="black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/>
              </a:r>
              <a:br>
                <a:rPr lang="en-US" altLang="ja-JP" dirty="0" smtClean="0">
                  <a:solidFill>
                    <a:prstClr val="black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</a:br>
              <a:r>
                <a:rPr lang="ja-JP" altLang="en-US" dirty="0" smtClean="0">
                  <a:solidFill>
                    <a:prstClr val="black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（どちらかが欠けると原則認めない）</a:t>
              </a:r>
              <a:endParaRPr lang="en-US" altLang="ja-JP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63816" y="5552176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報告書の提出</a:t>
              </a:r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63816" y="4737486"/>
            <a:ext cx="6547117" cy="1243928"/>
            <a:chOff x="7417270" y="1970263"/>
            <a:chExt cx="6547117" cy="1243928"/>
          </a:xfrm>
        </p:grpSpPr>
        <p:sp>
          <p:nvSpPr>
            <p:cNvPr id="19" name="正方形/長方形 18"/>
            <p:cNvSpPr/>
            <p:nvPr/>
          </p:nvSpPr>
          <p:spPr>
            <a:xfrm>
              <a:off x="7417270" y="1970263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依頼書の提出</a:t>
              </a:r>
              <a:r>
                <a:rPr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896465" y="2290861"/>
              <a:ext cx="60679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依頼書には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患者の押印が必須。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やむをえずヘルパーや主治医、協力歯科医等が依頼書を作成する場合においても、患者（もしくは患者家族）の了承と</a:t>
              </a:r>
              <a:r>
                <a:rPr lang="ja-JP" altLang="en-US" b="1" dirty="0" smtClean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押印が必須</a:t>
              </a:r>
              <a:r>
                <a:rPr lang="ja-JP" altLang="en-US" dirty="0" smtClean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である</a:t>
              </a:r>
              <a:endParaRPr lang="en-US" altLang="ja-JP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1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テキスト ボックス 2057"/>
          <p:cNvSpPr txBox="1"/>
          <p:nvPr/>
        </p:nvSpPr>
        <p:spPr>
          <a:xfrm>
            <a:off x="428788" y="128248"/>
            <a:ext cx="600036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　　　　　　　　　　　　　　</a:t>
            </a:r>
            <a:r>
              <a:rPr kumimoji="1" lang="en-US" altLang="ja-JP" sz="4400" dirty="0" smtClean="0"/>
              <a:t>】</a:t>
            </a:r>
            <a:endParaRPr kumimoji="1" lang="ja-JP" altLang="en-US" sz="4400" dirty="0"/>
          </a:p>
        </p:txBody>
      </p:sp>
      <p:sp>
        <p:nvSpPr>
          <p:cNvPr id="34" name="下矢印 33"/>
          <p:cNvSpPr/>
          <p:nvPr/>
        </p:nvSpPr>
        <p:spPr>
          <a:xfrm>
            <a:off x="1542175" y="2947138"/>
            <a:ext cx="288000" cy="5472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547881" y="1334328"/>
            <a:ext cx="269344" cy="108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586832" y="4899903"/>
            <a:ext cx="29013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2580684" y="5023424"/>
            <a:ext cx="28908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親の介護をしている男性のイラス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76" y="1384546"/>
            <a:ext cx="1285923" cy="11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637561" y="1001597"/>
            <a:ext cx="6206433" cy="528565"/>
            <a:chOff x="960849" y="488635"/>
            <a:chExt cx="6314593" cy="528565"/>
          </a:xfrm>
        </p:grpSpPr>
        <p:sp>
          <p:nvSpPr>
            <p:cNvPr id="2" name="角丸四角形 1"/>
            <p:cNvSpPr/>
            <p:nvPr/>
          </p:nvSpPr>
          <p:spPr>
            <a:xfrm>
              <a:off x="960849" y="488635"/>
              <a:ext cx="5631999" cy="38871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063263" y="538718"/>
              <a:ext cx="6212179" cy="478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在宅寝たきり者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家族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ヘルパー・在宅主治医 等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936137" y="4746516"/>
            <a:ext cx="1594313" cy="467920"/>
            <a:chOff x="940388" y="4804679"/>
            <a:chExt cx="1594313" cy="467920"/>
          </a:xfrm>
        </p:grpSpPr>
        <p:sp>
          <p:nvSpPr>
            <p:cNvPr id="9" name="角丸四角形 8"/>
            <p:cNvSpPr/>
            <p:nvPr/>
          </p:nvSpPr>
          <p:spPr>
            <a:xfrm>
              <a:off x="940388" y="4804679"/>
              <a:ext cx="1594313" cy="399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989267" y="4852107"/>
              <a:ext cx="1349796" cy="4204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協力歯科医</a:t>
              </a:r>
              <a:endPara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2213886" y="2919502"/>
            <a:ext cx="4630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協議会から協力歯科医へ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在宅訪問歯科健診の協力依頼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承諾後に必要書類一式（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～５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）を郵送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54" name="Picture 6" descr="歯医者さんのイラスト（職業）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" y="5019526"/>
            <a:ext cx="924620" cy="14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868716" y="1525502"/>
            <a:ext cx="1368000" cy="6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依頼書</a:t>
            </a:r>
            <a:endParaRPr lang="en-US" altLang="ja-JP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243704" y="720413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協力歯科医から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協議会へ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健診・診療実施回数の報告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57188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健診及び診療の全実施回数を協議会から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57188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送付される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６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にて</a:t>
            </a:r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１年度中に報告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する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61087" y="6458614"/>
            <a:ext cx="1332000" cy="68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報告書</a:t>
            </a:r>
            <a:endParaRPr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</a:t>
            </a:r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213886" y="5884272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訪問歯科健診の実施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（必要があれば診療へ移行）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22011" y="8486002"/>
            <a:ext cx="5152621" cy="532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広島市歯科医療福祉対策協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議会（事務局）</a:t>
            </a:r>
            <a:endParaRPr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0232" y="209825"/>
            <a:ext cx="5417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広島市歯科医療福祉対策協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議会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（事務局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20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訪問の依頼があった場合</a:t>
            </a:r>
            <a:endParaRPr lang="en-US" altLang="ja-JP" sz="20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大かっこ 14"/>
          <p:cNvSpPr/>
          <p:nvPr/>
        </p:nvSpPr>
        <p:spPr>
          <a:xfrm>
            <a:off x="2561979" y="7742747"/>
            <a:ext cx="4104000" cy="538609"/>
          </a:xfrm>
          <a:prstGeom prst="bracketPair">
            <a:avLst>
              <a:gd name="adj" fmla="val 155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551064" y="4749958"/>
            <a:ext cx="954107" cy="461036"/>
            <a:chOff x="4900038" y="4595932"/>
            <a:chExt cx="954107" cy="461036"/>
          </a:xfrm>
        </p:grpSpPr>
        <p:sp>
          <p:nvSpPr>
            <p:cNvPr id="16" name="角丸四角形 15"/>
            <p:cNvSpPr/>
            <p:nvPr/>
          </p:nvSpPr>
          <p:spPr>
            <a:xfrm>
              <a:off x="4900038" y="4595932"/>
              <a:ext cx="954107" cy="461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900038" y="4656858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主治医</a:t>
              </a:r>
              <a:endPara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741569" y="2437571"/>
            <a:ext cx="5169442" cy="496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広島市歯科医療福祉対策協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議会（事務局）</a:t>
            </a:r>
            <a:endParaRPr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913969" y="4585831"/>
            <a:ext cx="2232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病状照会書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資料３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913968" y="4981498"/>
            <a:ext cx="2232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病状回答書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資料４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03932" y="1606903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Tx/>
              <a:buChar char="※"/>
              <a:defRPr/>
            </a:pP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押印しないで</a:t>
            </a:r>
            <a:r>
              <a:rPr lang="en-US" altLang="ja-JP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FAX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送信</a:t>
            </a:r>
            <a:endParaRPr lang="en-US" altLang="ja-JP" sz="1600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216998" y="5354733"/>
            <a:ext cx="4598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必要に応じて主治医に病状照会（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資料３、４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176213" indent="-176213"/>
            <a:r>
              <a:rPr lang="ja-JP" altLang="en-US" sz="1600" b="1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１人につき１回限り</a:t>
            </a:r>
            <a:r>
              <a:rPr lang="en-US" altLang="ja-JP" sz="1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ja-JP" altLang="en-US" sz="1600" b="1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２７００円</a:t>
            </a:r>
            <a:endParaRPr lang="ja-JP" altLang="en-US" sz="1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2" name="Picture 2" descr="歯医者のイラスト「治療中」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55" y="5638726"/>
            <a:ext cx="936000" cy="10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角丸四角形 42"/>
          <p:cNvSpPr/>
          <p:nvPr/>
        </p:nvSpPr>
        <p:spPr>
          <a:xfrm>
            <a:off x="2880059" y="3804865"/>
            <a:ext cx="2677655" cy="61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lvl="0"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寝たきり者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en-US" altLang="ja-JP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患者の押印が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必須</a:t>
            </a:r>
            <a:endParaRPr lang="en-US" altLang="ja-JP" sz="1600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96441" y="3788253"/>
            <a:ext cx="1368000" cy="6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依頼書</a:t>
            </a:r>
            <a:endParaRPr lang="en-US" altLang="ja-JP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2364309" y="4043144"/>
            <a:ext cx="4232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2339418" y="4189711"/>
            <a:ext cx="4481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2254020" y="6437298"/>
            <a:ext cx="4443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健診実施後、協力歯科医から協議会</a:t>
            </a:r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依頼書（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資料１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）及び報告書（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資料２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）を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</a:t>
            </a:r>
            <a:r>
              <a:rPr lang="ja-JP" altLang="en-US" sz="1600" u="sng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速やか</a:t>
            </a:r>
            <a:r>
              <a:rPr lang="ja-JP" altLang="en-US" sz="1600" u="sng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</a:t>
            </a:r>
            <a:r>
              <a:rPr lang="ja-JP" altLang="en-US" sz="1600" u="sng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郵送</a:t>
            </a:r>
            <a:endParaRPr lang="ja-JP" altLang="en-US" sz="1600" u="sng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7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1355942" y="119269"/>
            <a:ext cx="413929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　　　　　　　　</a:t>
            </a:r>
            <a:r>
              <a:rPr lang="ja-JP" altLang="en-US" sz="4400" dirty="0"/>
              <a:t>　</a:t>
            </a:r>
            <a:r>
              <a:rPr kumimoji="1" lang="en-US" altLang="ja-JP" sz="4400" dirty="0" smtClean="0"/>
              <a:t>】</a:t>
            </a:r>
            <a:endParaRPr kumimoji="1" lang="ja-JP" altLang="en-US" sz="4400" dirty="0"/>
          </a:p>
        </p:txBody>
      </p:sp>
      <p:sp>
        <p:nvSpPr>
          <p:cNvPr id="9" name="下矢印 8"/>
          <p:cNvSpPr/>
          <p:nvPr/>
        </p:nvSpPr>
        <p:spPr>
          <a:xfrm>
            <a:off x="925028" y="1092780"/>
            <a:ext cx="244627" cy="69873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6" descr="歯医者さんのイラスト（職業）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386116"/>
            <a:ext cx="950254" cy="14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694191" y="1450478"/>
            <a:ext cx="208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訪問歯科診療の依頼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938238" y="2206835"/>
            <a:ext cx="244627" cy="630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273905" y="4084780"/>
            <a:ext cx="2677655" cy="61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lvl="0"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寝たきり者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en-US" altLang="ja-JP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患者の押印が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必須</a:t>
            </a:r>
            <a:endParaRPr lang="en-US" altLang="ja-JP" sz="1600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94191" y="2263264"/>
            <a:ext cx="37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協力歯科医から協議会へ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依頼があったことを電話等にて報告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94191" y="3425805"/>
            <a:ext cx="38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協議会から協力歯科医へ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必要書類一式（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資料１～５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）を郵送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1169656" y="2494754"/>
            <a:ext cx="360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1144765" y="3617574"/>
            <a:ext cx="38555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/>
          <p:cNvGrpSpPr/>
          <p:nvPr/>
        </p:nvGrpSpPr>
        <p:grpSpPr>
          <a:xfrm>
            <a:off x="260103" y="1862494"/>
            <a:ext cx="1594313" cy="467920"/>
            <a:chOff x="940388" y="4804679"/>
            <a:chExt cx="1594313" cy="467920"/>
          </a:xfrm>
        </p:grpSpPr>
        <p:sp>
          <p:nvSpPr>
            <p:cNvPr id="44" name="角丸四角形 43"/>
            <p:cNvSpPr/>
            <p:nvPr/>
          </p:nvSpPr>
          <p:spPr>
            <a:xfrm>
              <a:off x="940388" y="4804679"/>
              <a:ext cx="1594313" cy="399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989267" y="4852107"/>
              <a:ext cx="1349796" cy="4204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協力歯科医</a:t>
              </a:r>
              <a:endPara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1606482" y="2876036"/>
            <a:ext cx="5101019" cy="5316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広島市歯科医療福祉対策協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議会（事務局）</a:t>
            </a:r>
            <a:endParaRPr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90287" y="4068168"/>
            <a:ext cx="1368000" cy="6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依頼書</a:t>
            </a:r>
            <a:endParaRPr lang="en-US" altLang="ja-JP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3" name="Picture 2" descr="歯医者のイラスト「治療中」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95" y="5762740"/>
            <a:ext cx="936000" cy="10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308948" y="6570496"/>
            <a:ext cx="1368000" cy="68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報告書</a:t>
            </a:r>
            <a:endParaRPr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</a:t>
            </a:r>
            <a:r>
              <a:rPr lang="ja-JP" altLang="en-US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</a:t>
            </a:r>
            <a:r>
              <a:rPr kumimoji="1" lang="ja-JP" altLang="en-US" dirty="0" smtClean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17253" y="8578888"/>
            <a:ext cx="5138225" cy="51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広島市歯科医療福祉対策協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議会（事務局）</a:t>
            </a:r>
            <a:endParaRPr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662298" y="150046"/>
            <a:ext cx="352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協力歯科医</a:t>
            </a:r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に直接</a:t>
            </a:r>
            <a:endParaRPr lang="en-US" altLang="ja-JP" sz="20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</a:t>
            </a:r>
            <a:r>
              <a:rPr lang="ja-JP" altLang="en-US" sz="20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依頼</a:t>
            </a:r>
            <a:r>
              <a:rPr lang="ja-JP" altLang="en-US" sz="20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があった</a:t>
            </a:r>
            <a:r>
              <a:rPr lang="ja-JP" altLang="en-US" sz="2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</a:t>
            </a:r>
            <a:endParaRPr lang="en-US" altLang="ja-JP" sz="20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3" name="Picture 8" descr="親の介護をしている男性のイラスト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53" y="1334741"/>
            <a:ext cx="1444983" cy="1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グループ化 33"/>
          <p:cNvGrpSpPr/>
          <p:nvPr/>
        </p:nvGrpSpPr>
        <p:grpSpPr>
          <a:xfrm>
            <a:off x="317253" y="999163"/>
            <a:ext cx="6206433" cy="528565"/>
            <a:chOff x="960849" y="488635"/>
            <a:chExt cx="6314593" cy="528565"/>
          </a:xfrm>
        </p:grpSpPr>
        <p:sp>
          <p:nvSpPr>
            <p:cNvPr id="35" name="角丸四角形 34"/>
            <p:cNvSpPr/>
            <p:nvPr/>
          </p:nvSpPr>
          <p:spPr>
            <a:xfrm>
              <a:off x="960849" y="488635"/>
              <a:ext cx="5631999" cy="38871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063263" y="538718"/>
              <a:ext cx="6212179" cy="478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在宅寝たきり者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家族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ヘルパー・在宅主治医 等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1758155" y="6034925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訪問歯科健診の実施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（必要があれば診療へ移行）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1758155" y="4323059"/>
            <a:ext cx="4232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1733264" y="4469626"/>
            <a:ext cx="4481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237392" y="5128085"/>
            <a:ext cx="36251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1237392" y="5237616"/>
            <a:ext cx="36251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4947463" y="4961206"/>
            <a:ext cx="954107" cy="461036"/>
            <a:chOff x="4900038" y="4595932"/>
            <a:chExt cx="954107" cy="461036"/>
          </a:xfrm>
        </p:grpSpPr>
        <p:sp>
          <p:nvSpPr>
            <p:cNvPr id="64" name="角丸四角形 63"/>
            <p:cNvSpPr/>
            <p:nvPr/>
          </p:nvSpPr>
          <p:spPr>
            <a:xfrm>
              <a:off x="4900038" y="4595932"/>
              <a:ext cx="954107" cy="461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900038" y="4656858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主治医</a:t>
              </a:r>
              <a:endPara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2271937" y="4832674"/>
            <a:ext cx="2268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病状照会書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資料３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271936" y="5202940"/>
            <a:ext cx="2268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病状回答書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資料４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1694189" y="7456975"/>
            <a:ext cx="460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協力歯科医から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協議会へ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健診・診療実施回数の報告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57188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健診及び診療の全実施回数を協議会から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357188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送付される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資料６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にて</a:t>
            </a:r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１年度中に報告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する</a:t>
            </a:r>
            <a:endParaRPr lang="ja-JP" altLang="en-US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9" name="大かっこ 68"/>
          <p:cNvSpPr/>
          <p:nvPr/>
        </p:nvSpPr>
        <p:spPr>
          <a:xfrm>
            <a:off x="2025273" y="7996214"/>
            <a:ext cx="4104000" cy="468000"/>
          </a:xfrm>
          <a:prstGeom prst="bracketPair">
            <a:avLst>
              <a:gd name="adj" fmla="val 155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1694190" y="6586586"/>
            <a:ext cx="51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健診実施後、協力歯科医から協議会</a:t>
            </a:r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へ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 依頼書（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資料１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）及び報告書（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資料２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）を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</a:t>
            </a:r>
            <a:r>
              <a:rPr lang="ja-JP" altLang="en-US" sz="1600" u="sng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速やか</a:t>
            </a:r>
            <a:r>
              <a:rPr lang="ja-JP" altLang="en-US" sz="1600" u="sng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</a:t>
            </a:r>
            <a:r>
              <a:rPr lang="ja-JP" altLang="en-US" sz="1600" u="sng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郵送</a:t>
            </a:r>
            <a:endParaRPr lang="ja-JP" altLang="en-US" sz="1600" u="sng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675829" y="5499353"/>
            <a:ext cx="4598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必要に応じて主治医に病状照会（</a:t>
            </a:r>
            <a:r>
              <a:rPr lang="ja-JP" altLang="en-US" sz="1600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資料３、４</a:t>
            </a:r>
            <a:r>
              <a:rPr lang="ja-JP" altLang="en-US" sz="16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</a:t>
            </a:r>
            <a:endParaRPr lang="en-US" altLang="ja-JP" sz="16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176213" indent="-176213"/>
            <a:r>
              <a:rPr lang="ja-JP" altLang="en-US" sz="1600" b="1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１人につき１回限り ２７００円</a:t>
            </a:r>
            <a:endParaRPr lang="ja-JP" altLang="en-US" sz="1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8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aizo\Desktop\図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6858000" cy="914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154880" y="2398539"/>
            <a:ext cx="1872000" cy="369332"/>
          </a:xfrm>
          <a:prstGeom prst="wedgeRoundRectCallout">
            <a:avLst>
              <a:gd name="adj1" fmla="val 49865"/>
              <a:gd name="adj2" fmla="val 15261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患者の押印が</a:t>
            </a:r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必須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01197" y="5598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2953681" y="3086384"/>
            <a:ext cx="324000" cy="324036"/>
          </a:xfrm>
          <a:prstGeom prst="ellipse">
            <a:avLst/>
          </a:prstGeom>
          <a:solidFill>
            <a:srgbClr val="E6B9B8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001197" y="5598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lang="en-US" altLang="ja-JP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03761" y="1651956"/>
            <a:ext cx="1713210" cy="319348"/>
          </a:xfrm>
          <a:prstGeom prst="roundRect">
            <a:avLst/>
          </a:prstGeom>
          <a:solidFill>
            <a:srgbClr val="E6B9B8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915295" y="7558733"/>
            <a:ext cx="2418404" cy="214219"/>
          </a:xfrm>
          <a:prstGeom prst="roundRect">
            <a:avLst>
              <a:gd name="adj" fmla="val 19401"/>
            </a:avLst>
          </a:prstGeom>
          <a:solidFill>
            <a:srgbClr val="E6B9B8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1124089" y="2307727"/>
            <a:ext cx="1872000" cy="324000"/>
          </a:xfrm>
          <a:prstGeom prst="wedgeRoundRectCallout">
            <a:avLst>
              <a:gd name="adj1" fmla="val -37714"/>
              <a:gd name="adj2" fmla="val -16783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時間の記入</a:t>
            </a:r>
            <a:r>
              <a:rPr lang="ja-JP" altLang="en-US" sz="16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</a:t>
            </a:r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必須</a:t>
            </a:r>
            <a:endParaRPr lang="ja-JP" altLang="en-US" sz="1600" dirty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320443" y="8072977"/>
            <a:ext cx="2736000" cy="648000"/>
          </a:xfrm>
          <a:prstGeom prst="wedgeRoundRectCallout">
            <a:avLst>
              <a:gd name="adj1" fmla="val -54924"/>
              <a:gd name="adj2" fmla="val -1018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lvl="0"/>
            <a:r>
              <a:rPr lang="ja-JP" altLang="en-US" sz="16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関連</a:t>
            </a:r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職種や本人、家族等に</a:t>
            </a:r>
            <a:endParaRPr lang="en-US" altLang="ja-JP" sz="1600" dirty="0" smtClean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情報</a:t>
            </a:r>
            <a:r>
              <a:rPr lang="ja-JP" altLang="en-US" sz="1600" dirty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提供</a:t>
            </a:r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を行なうこと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病状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ln cap="flat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001197" y="1866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64406" y="8321040"/>
            <a:ext cx="4013645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050988" y="8372332"/>
            <a:ext cx="5025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１人につき</a:t>
            </a:r>
            <a:r>
              <a:rPr lang="ja-JP" altLang="en-US" sz="1050" dirty="0" smtClean="0"/>
              <a:t>１回限り ２７００円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＜例＞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内科主治医と整形外科主治医に病状照会した場合、それぞれの主治医に後日文書料（２７００円）が支払われます。</a:t>
            </a:r>
            <a:endParaRPr kumimoji="1" lang="ja-JP" altLang="en-US" sz="105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964406" y="8321040"/>
            <a:ext cx="0" cy="182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964406" y="8503920"/>
            <a:ext cx="1731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病状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cap="flat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001197" y="1866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"/>
            <a:ext cx="6480000" cy="9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001197" y="1866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1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260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角丸四角形吹き出し 4"/>
          <p:cNvSpPr/>
          <p:nvPr/>
        </p:nvSpPr>
        <p:spPr>
          <a:xfrm>
            <a:off x="3319838" y="3875327"/>
            <a:ext cx="3312000" cy="396000"/>
          </a:xfrm>
          <a:prstGeom prst="wedgeRoundRectCallout">
            <a:avLst>
              <a:gd name="adj1" fmla="val -43011"/>
              <a:gd name="adj2" fmla="val 12000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必要項目を記入して事務局に提出</a:t>
            </a:r>
            <a:endParaRPr lang="ja-JP" altLang="en-US" sz="1600" dirty="0">
              <a:solidFill>
                <a:prstClr val="black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1197" y="18663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資料　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9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733</Words>
  <Application>Microsoft Office PowerPoint</Application>
  <PresentationFormat>画面に合わせる (4:3)</PresentationFormat>
  <Paragraphs>108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AR P丸ゴシック体M</vt:lpstr>
      <vt:lpstr>HGS創英角ｺﾞｼｯｸUB</vt:lpstr>
      <vt:lpstr>ＭＳ Ｐゴシック</vt:lpstr>
      <vt:lpstr>メイリオ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nakamura</cp:lastModifiedBy>
  <cp:revision>113</cp:revision>
  <cp:lastPrinted>2016-10-17T04:33:32Z</cp:lastPrinted>
  <dcterms:created xsi:type="dcterms:W3CDTF">2015-04-08T23:01:52Z</dcterms:created>
  <dcterms:modified xsi:type="dcterms:W3CDTF">2016-10-17T04:39:42Z</dcterms:modified>
</cp:coreProperties>
</file>